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8" r:id="rId9"/>
    <p:sldId id="263" r:id="rId10"/>
    <p:sldId id="264" r:id="rId11"/>
    <p:sldId id="269" r:id="rId12"/>
    <p:sldId id="270" r:id="rId13"/>
    <p:sldId id="271" r:id="rId14"/>
    <p:sldId id="261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KATTINTSON IDE AZ ALCÍM MINTÁJÁNAK SZERKESZTÉSÉHEZ</a:t>
            </a:r>
            <a:endParaRPr lang="hu-HU" dirty="0"/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  <a:endParaRPr lang="hu-HU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  <a:endParaRPr lang="hu-HU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t.jogtar.hu/jogszabaly?docid=a1200387.kor" TargetMode="External"/><Relationship Id="rId7" Type="http://schemas.openxmlformats.org/officeDocument/2006/relationships/hyperlink" Target="https://www.uni-nke.hu/tudomanyos-elet/habilitacio/a-habilitacio-alapjai/szabalyzatok" TargetMode="External"/><Relationship Id="rId2" Type="http://schemas.openxmlformats.org/officeDocument/2006/relationships/hyperlink" Target="https://njt.hu/jogszabaly/2011-204-00-00.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ni-nke.hu/document/uni-nke-hu/Egyetemi_Doktori_%C3%A9s_Habilit%C3%A1ci%C3%B3s_Szab%C3%A1lyzat,_hat%C3%A1ly_2022.05.03-t%C3%B3l.pdf" TargetMode="External"/><Relationship Id="rId5" Type="http://schemas.openxmlformats.org/officeDocument/2006/relationships/hyperlink" Target="https://njt.hu/jogszabaly/2008-137-20-22" TargetMode="External"/><Relationship Id="rId4" Type="http://schemas.openxmlformats.org/officeDocument/2006/relationships/hyperlink" Target="http://www.nefmi.gov.hu/letolt/nemzet/meik/2001_c_egyseges_szerkezet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kutar.uni-nke.hu/document/intranet-uni-nke-hu/3-2019-sz-rektori-utasitas-a-doktori-kepzesben-resz-vevo-hallgatok-altal-fizetendo-dijakrol-hataly-2019-11-29-tol.pdf" TargetMode="External"/><Relationship Id="rId2" Type="http://schemas.openxmlformats.org/officeDocument/2006/relationships/hyperlink" Target="https://www.uni-nke.hu/tudomanyos-elet/habilitacio/a-habilitacio-alapjai/szabalyzato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zilvasi.simon2@uni-nke.h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zilvasi.simon2@uni-nke.h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-nke.hu/tudomanyos-elet/egyetemi-doktori-es-habilitacios-tanacs/bemutatkoza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9620" y="1957136"/>
            <a:ext cx="11351959" cy="1979947"/>
          </a:xfrm>
        </p:spPr>
        <p:txBody>
          <a:bodyPr/>
          <a:lstStyle/>
          <a:p>
            <a:pPr algn="ctr"/>
            <a:r>
              <a:rPr lang="hu-HU" dirty="0" smtClean="0"/>
              <a:t>A habilitációs pályázat eljárásrendje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0608" y="365125"/>
            <a:ext cx="11032958" cy="1325563"/>
          </a:xfrm>
        </p:spPr>
        <p:txBody>
          <a:bodyPr>
            <a:normAutofit/>
          </a:bodyPr>
          <a:lstStyle/>
          <a:p>
            <a:r>
              <a:rPr lang="hu-HU" sz="3600" dirty="0" smtClean="0"/>
              <a:t>Nyilvános előadás </a:t>
            </a:r>
            <a:r>
              <a:rPr lang="hu-HU" sz="3600" dirty="0"/>
              <a:t>é</a:t>
            </a:r>
            <a:r>
              <a:rPr lang="hu-HU" sz="3600" dirty="0" smtClean="0"/>
              <a:t>s szakmai vita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0608" y="1574174"/>
            <a:ext cx="10920663" cy="46980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900" u="sng" dirty="0" smtClean="0"/>
              <a:t>EDHSZ 72.-74. §. értelmében:</a:t>
            </a:r>
          </a:p>
          <a:p>
            <a:pPr marL="0" indent="0" algn="just">
              <a:buNone/>
            </a:pPr>
            <a:r>
              <a:rPr lang="hu-HU" sz="1900" b="1" dirty="0" smtClean="0"/>
              <a:t>Nyilvános előadás</a:t>
            </a:r>
            <a:r>
              <a:rPr lang="hu-HU" sz="1900" dirty="0" smtClean="0"/>
              <a:t> (45 perc magyar/15 perc idegen nyelven) a pályázó </a:t>
            </a:r>
            <a:r>
              <a:rPr lang="hu-HU" sz="1900" dirty="0"/>
              <a:t>által már oktatott, vagy a </a:t>
            </a:r>
            <a:r>
              <a:rPr lang="hu-HU" sz="1900" dirty="0" smtClean="0"/>
              <a:t>jövőben </a:t>
            </a:r>
            <a:r>
              <a:rPr lang="hu-HU" sz="1900" dirty="0"/>
              <a:t>oktatandó tantárgy tananyagának egy tanórára eső </a:t>
            </a:r>
            <a:r>
              <a:rPr lang="hu-HU" sz="1900" dirty="0" smtClean="0"/>
              <a:t>része. A pályázó tudományágával </a:t>
            </a:r>
            <a:r>
              <a:rPr lang="hu-HU" sz="1900" dirty="0"/>
              <a:t>összhangban álló szak tanrendjében szereplő tanóra keretében, annak </a:t>
            </a:r>
            <a:r>
              <a:rPr lang="hu-HU" sz="1900" dirty="0" smtClean="0"/>
              <a:t>hallgatói </a:t>
            </a:r>
            <a:r>
              <a:rPr lang="hu-HU" sz="1900" dirty="0"/>
              <a:t>előtt </a:t>
            </a:r>
            <a:r>
              <a:rPr lang="hu-HU" sz="1900" dirty="0" smtClean="0"/>
              <a:t>valósul meg. </a:t>
            </a:r>
            <a:endParaRPr lang="hu-HU" sz="1900" dirty="0"/>
          </a:p>
          <a:p>
            <a:pPr marL="0" indent="0" algn="just">
              <a:buNone/>
            </a:pPr>
            <a:r>
              <a:rPr lang="hu-HU" sz="1900" dirty="0" smtClean="0"/>
              <a:t>A hallgatók </a:t>
            </a:r>
            <a:r>
              <a:rPr lang="hu-HU" sz="1900" dirty="0"/>
              <a:t>(1–5) pontozással külön-külön értékelik a pályázó előadói képességét és idegen </a:t>
            </a:r>
            <a:r>
              <a:rPr lang="hu-HU" sz="1900" dirty="0" smtClean="0"/>
              <a:t>nyelvű </a:t>
            </a:r>
            <a:r>
              <a:rPr lang="hu-HU" sz="1900" dirty="0"/>
              <a:t>ismeretátadó képességét</a:t>
            </a:r>
            <a:endParaRPr lang="hu-HU" sz="1900" dirty="0" smtClean="0"/>
          </a:p>
          <a:p>
            <a:pPr marL="0" indent="0" algn="just">
              <a:buNone/>
            </a:pPr>
            <a:r>
              <a:rPr lang="hu-HU" sz="1900" b="1" dirty="0" smtClean="0"/>
              <a:t>Nyilvános vita </a:t>
            </a:r>
            <a:r>
              <a:rPr lang="hu-HU" sz="1900" dirty="0" smtClean="0"/>
              <a:t>(A </a:t>
            </a:r>
            <a:r>
              <a:rPr lang="hu-HU" sz="1900" dirty="0"/>
              <a:t>vitaindító előadás ne haladja meg a 30 </a:t>
            </a:r>
            <a:r>
              <a:rPr lang="hu-HU" sz="1900" dirty="0" smtClean="0"/>
              <a:t>percet mely keretén belül legfeljebb </a:t>
            </a:r>
            <a:r>
              <a:rPr lang="hu-HU" sz="1900" dirty="0"/>
              <a:t>15 percben – a </a:t>
            </a:r>
            <a:r>
              <a:rPr lang="hu-HU" sz="1900" dirty="0" smtClean="0"/>
              <a:t>habilitációs </a:t>
            </a:r>
            <a:r>
              <a:rPr lang="hu-HU" sz="1900" dirty="0"/>
              <a:t>előadásra választott – idegen nyelven is össze kell </a:t>
            </a:r>
            <a:r>
              <a:rPr lang="hu-HU" sz="1900" dirty="0" smtClean="0"/>
              <a:t>foglalni az eredményeket, </a:t>
            </a:r>
            <a:r>
              <a:rPr lang="hu-HU" sz="1900" dirty="0"/>
              <a:t>valamint a vita teljes időtartama ne haladja meg a 2 </a:t>
            </a:r>
            <a:r>
              <a:rPr lang="hu-HU" sz="1900" dirty="0" smtClean="0"/>
              <a:t>órát)</a:t>
            </a:r>
            <a:endParaRPr lang="hu-HU" sz="1900" dirty="0"/>
          </a:p>
          <a:p>
            <a:pPr marL="0" indent="0" algn="just">
              <a:buNone/>
            </a:pPr>
            <a:r>
              <a:rPr lang="hu-HU" sz="1900" dirty="0"/>
              <a:t>A Bírálóbizottság zárt ülésen, titkos szavazással, </a:t>
            </a:r>
            <a:r>
              <a:rPr lang="hu-HU" sz="1900" dirty="0" smtClean="0"/>
              <a:t>1-5-ig terjedő </a:t>
            </a:r>
            <a:r>
              <a:rPr lang="hu-HU" sz="1900" dirty="0"/>
              <a:t>pontozással értékeli a pályázó </a:t>
            </a:r>
            <a:r>
              <a:rPr lang="hu-HU" sz="1900" dirty="0" smtClean="0"/>
              <a:t>tudományos </a:t>
            </a:r>
            <a:r>
              <a:rPr lang="hu-HU" sz="1900" dirty="0"/>
              <a:t>ismereteit, illetve idegen nyelvi ismeretátadó képességét</a:t>
            </a:r>
            <a:r>
              <a:rPr lang="hu-HU" sz="1900" dirty="0" smtClean="0"/>
              <a:t>.</a:t>
            </a:r>
          </a:p>
          <a:p>
            <a:pPr marL="0" indent="0" algn="just">
              <a:buNone/>
            </a:pPr>
            <a:r>
              <a:rPr lang="hu-HU" sz="1900" dirty="0" smtClean="0"/>
              <a:t>Az </a:t>
            </a:r>
            <a:r>
              <a:rPr lang="hu-HU" sz="1900" dirty="0"/>
              <a:t>értékelések akkor minősíthetők </a:t>
            </a:r>
            <a:r>
              <a:rPr lang="hu-HU" sz="1900" dirty="0" smtClean="0"/>
              <a:t>megfelelőnek</a:t>
            </a:r>
            <a:r>
              <a:rPr lang="hu-HU" sz="1900" dirty="0"/>
              <a:t>, </a:t>
            </a:r>
            <a:r>
              <a:rPr lang="hu-HU" sz="1900" dirty="0" smtClean="0"/>
              <a:t>ha a kapott </a:t>
            </a:r>
            <a:r>
              <a:rPr lang="hu-HU" sz="1900" dirty="0"/>
              <a:t>pontszámok összege részterületenként eléri az </a:t>
            </a:r>
            <a:r>
              <a:rPr lang="hu-HU" sz="1900" dirty="0" smtClean="0"/>
              <a:t>adható </a:t>
            </a:r>
            <a:r>
              <a:rPr lang="hu-HU" sz="1900" b="1" dirty="0" err="1"/>
              <a:t>összpontszám</a:t>
            </a:r>
            <a:r>
              <a:rPr lang="hu-HU" sz="1900" b="1" dirty="0"/>
              <a:t> 70 %-</a:t>
            </a:r>
            <a:r>
              <a:rPr lang="hu-HU" sz="1900" dirty="0" smtClean="0"/>
              <a:t>át.</a:t>
            </a:r>
            <a:endParaRPr lang="hu-HU" sz="19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431290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Habilitált Doktori cím odaítélése és oklevél átvétele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69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sz="2000" dirty="0" smtClean="0"/>
              <a:t> </a:t>
            </a:r>
            <a:r>
              <a:rPr lang="hu-HU" sz="2000" u="sng" dirty="0" smtClean="0"/>
              <a:t>Az EDHSZ 75.-78</a:t>
            </a:r>
            <a:r>
              <a:rPr lang="hu-HU" sz="2000" u="sng" dirty="0"/>
              <a:t>. </a:t>
            </a:r>
            <a:r>
              <a:rPr lang="hu-HU" sz="2000" u="sng" dirty="0" smtClean="0"/>
              <a:t>§ értelmében:</a:t>
            </a:r>
          </a:p>
          <a:p>
            <a:pPr marL="0" indent="0" algn="just">
              <a:buNone/>
            </a:pPr>
            <a:r>
              <a:rPr lang="hu-HU" sz="2000" i="1" dirty="0"/>
              <a:t> </a:t>
            </a:r>
            <a:r>
              <a:rPr lang="hu-HU" sz="1900" i="1" dirty="0" smtClean="0"/>
              <a:t>A </a:t>
            </a:r>
            <a:r>
              <a:rPr lang="hu-HU" sz="1900" i="1" dirty="0"/>
              <a:t>habilitációs eljárást a kérelem benyújtásától egy éven belül be kell fejezni</a:t>
            </a:r>
            <a:endParaRPr lang="hu-HU" sz="1900" i="1" dirty="0" smtClean="0"/>
          </a:p>
          <a:p>
            <a:pPr marL="0" indent="0" algn="just">
              <a:buNone/>
            </a:pPr>
            <a:endParaRPr lang="hu-HU" sz="2000" dirty="0"/>
          </a:p>
          <a:p>
            <a:pPr algn="just"/>
            <a:r>
              <a:rPr lang="hu-HU" sz="1900" dirty="0"/>
              <a:t>A habilitációs eljárás nyilvános részének lefolytatása után az EDHT </a:t>
            </a:r>
            <a:r>
              <a:rPr lang="hu-HU" sz="1900" dirty="0" smtClean="0"/>
              <a:t>éves ütemtervének figyelembevételével megtartott ülésén </a:t>
            </a:r>
            <a:r>
              <a:rPr lang="hu-HU" sz="1900" dirty="0"/>
              <a:t>a Bírálóbizottság írásban benyújtott és szóban kiegészített javaslatot tesz </a:t>
            </a:r>
            <a:r>
              <a:rPr lang="hu-HU" sz="1900" dirty="0" smtClean="0"/>
              <a:t>a </a:t>
            </a:r>
            <a:r>
              <a:rPr lang="hu-HU" sz="1900" dirty="0"/>
              <a:t>habilitált doktor cím odaítélésére, vagy a kérelem </a:t>
            </a:r>
            <a:r>
              <a:rPr lang="hu-HU" sz="1900" dirty="0" smtClean="0"/>
              <a:t>elutasítására.</a:t>
            </a:r>
            <a:endParaRPr lang="hu-HU" sz="1900" dirty="0">
              <a:solidFill>
                <a:srgbClr val="FF0000"/>
              </a:solidFill>
            </a:endParaRPr>
          </a:p>
          <a:p>
            <a:pPr algn="just"/>
            <a:r>
              <a:rPr lang="hu-HU" sz="1900" dirty="0"/>
              <a:t>A habilitált doktor cím odaítélése akkor javasolható, ha a pályázó </a:t>
            </a:r>
            <a:r>
              <a:rPr lang="hu-HU" sz="1900" dirty="0" smtClean="0"/>
              <a:t>az </a:t>
            </a:r>
            <a:r>
              <a:rPr lang="hu-HU" sz="1900" dirty="0"/>
              <a:t>eljárás során </a:t>
            </a:r>
            <a:r>
              <a:rPr lang="hu-HU" sz="1900" dirty="0" smtClean="0"/>
              <a:t>az </a:t>
            </a:r>
            <a:r>
              <a:rPr lang="hu-HU" sz="1900" dirty="0"/>
              <a:t>elnyert pontszámok minden értékelt területen elérik, vagy meghaladják </a:t>
            </a:r>
            <a:r>
              <a:rPr lang="hu-HU" sz="1900" dirty="0" smtClean="0"/>
              <a:t>a megszerezhető </a:t>
            </a:r>
            <a:r>
              <a:rPr lang="hu-HU" sz="1900" dirty="0" err="1"/>
              <a:t>összpontszám</a:t>
            </a:r>
            <a:r>
              <a:rPr lang="hu-HU" sz="1900" dirty="0"/>
              <a:t> 70 %-</a:t>
            </a:r>
            <a:r>
              <a:rPr lang="hu-HU" sz="1900" dirty="0" smtClean="0"/>
              <a:t>át.</a:t>
            </a:r>
            <a:endParaRPr lang="hu-HU" sz="1900" dirty="0"/>
          </a:p>
          <a:p>
            <a:pPr algn="just"/>
            <a:r>
              <a:rPr lang="hu-HU" sz="1900" dirty="0"/>
              <a:t>A habilitált doktor cím odaítéléséről az EDHT titkos szavazással dönt. Az elutasító </a:t>
            </a:r>
            <a:r>
              <a:rPr lang="hu-HU" sz="1900" dirty="0" smtClean="0"/>
              <a:t>döntést </a:t>
            </a:r>
            <a:r>
              <a:rPr lang="hu-HU" sz="1900" dirty="0"/>
              <a:t>a határozatban részletesen indokolni kell. A pályázót a döntésről az EDHT titkára 5 </a:t>
            </a:r>
            <a:r>
              <a:rPr lang="hu-HU" sz="1900" dirty="0" smtClean="0"/>
              <a:t>munkanapon </a:t>
            </a:r>
            <a:r>
              <a:rPr lang="hu-HU" sz="1900" dirty="0"/>
              <a:t>belül írásban </a:t>
            </a:r>
            <a:r>
              <a:rPr lang="hu-HU" sz="1900" dirty="0" smtClean="0"/>
              <a:t>értesíti.</a:t>
            </a:r>
            <a:endParaRPr lang="hu-HU" sz="1900" dirty="0"/>
          </a:p>
          <a:p>
            <a:pPr algn="just"/>
            <a:r>
              <a:rPr lang="hu-HU" sz="1900" dirty="0" smtClean="0"/>
              <a:t>Az </a:t>
            </a:r>
            <a:r>
              <a:rPr lang="hu-HU" sz="1900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EDHT által odaítélt habilitált doktori címről a TÜI habilitációs oklevelet állít ki, melyet az Egyetem Rektora ünnepélyes keretek között a Szenátus ünnepi ülésén ad át évente két alkalommal március/november hónapban. A habilitált doktori címmel rendelkező a neve előtt használhatja a „Dr. habil.” kifejezést.</a:t>
            </a:r>
            <a:endParaRPr lang="hu-HU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584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25688" y="-77611"/>
            <a:ext cx="10471855" cy="1498777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Az EDHT elutasító döntése esetén követendő eljárás, illetve a pályázat visszavonása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9956" y="1303339"/>
            <a:ext cx="10663843" cy="53052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1200" i="1" dirty="0" smtClean="0"/>
              <a:t>Pályázat benyújtása után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 smtClean="0"/>
              <a:t>1. EDHT döntés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 smtClean="0"/>
              <a:t>70. §</a:t>
            </a:r>
            <a:r>
              <a:rPr lang="hu-HU" sz="1200" dirty="0" smtClean="0"/>
              <a:t> (5</a:t>
            </a:r>
            <a:r>
              <a:rPr lang="hu-HU" sz="1200" dirty="0"/>
              <a:t>) Az előterjesztő javaslata alapján az EDHT következő ülésén titkos szavazással dönt az </a:t>
            </a:r>
            <a:r>
              <a:rPr lang="hu-HU" sz="1200" dirty="0" smtClean="0"/>
              <a:t>eljárás </a:t>
            </a:r>
            <a:r>
              <a:rPr lang="hu-HU" sz="1200" dirty="0"/>
              <a:t>megindításáról vagy a kérelem elutasításáról. </a:t>
            </a:r>
            <a:r>
              <a:rPr lang="hu-HU" sz="1200" dirty="0" smtClean="0"/>
              <a:t>Az </a:t>
            </a:r>
            <a:r>
              <a:rPr lang="hu-HU" sz="1200" dirty="0"/>
              <a:t>elutasító </a:t>
            </a:r>
            <a:r>
              <a:rPr lang="hu-HU" sz="1200" dirty="0" smtClean="0"/>
              <a:t>döntést </a:t>
            </a:r>
            <a:r>
              <a:rPr lang="hu-HU" sz="1200" dirty="0"/>
              <a:t>a határozatban részletesen indokolni </a:t>
            </a:r>
            <a:r>
              <a:rPr lang="hu-HU" sz="1200" dirty="0" smtClean="0"/>
              <a:t>kell.</a:t>
            </a:r>
            <a:endParaRPr lang="hu-HU" sz="12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200" i="1" dirty="0" smtClean="0"/>
              <a:t>Habitusvizsgálat során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 smtClean="0"/>
              <a:t>71. § </a:t>
            </a:r>
            <a:r>
              <a:rPr lang="hu-HU" sz="1200" dirty="0" smtClean="0"/>
              <a:t>(3</a:t>
            </a:r>
            <a:r>
              <a:rPr lang="hu-HU" sz="1200" dirty="0"/>
              <a:t>) A Bírálóbizottságnak a habilitációs kérelem elutasítására akkor kell javaslatot tennie, </a:t>
            </a:r>
            <a:r>
              <a:rPr lang="hu-HU" sz="1200" dirty="0" smtClean="0"/>
              <a:t>amennyiben </a:t>
            </a:r>
            <a:r>
              <a:rPr lang="hu-HU" sz="1200" dirty="0"/>
              <a:t>kettő elutasító bírálat születik, vagy ha a pályázó a benyújtott dokumentumok </a:t>
            </a:r>
            <a:r>
              <a:rPr lang="hu-HU" sz="1200" dirty="0" smtClean="0"/>
              <a:t>alapján </a:t>
            </a:r>
            <a:r>
              <a:rPr lang="hu-HU" sz="1200" dirty="0"/>
              <a:t>nem felel meg a habilitációs követelményeknek, illetve ha a pályázó tudományos </a:t>
            </a:r>
            <a:r>
              <a:rPr lang="hu-HU" sz="1200" dirty="0" smtClean="0"/>
              <a:t>tevékenysége </a:t>
            </a:r>
            <a:r>
              <a:rPr lang="hu-HU" sz="1200" dirty="0"/>
              <a:t>nincs összhangban a kérelemben megjelölt tudományággal. A </a:t>
            </a:r>
            <a:r>
              <a:rPr lang="hu-HU" sz="1200" dirty="0" smtClean="0"/>
              <a:t>Bírálóbizottságnak </a:t>
            </a:r>
            <a:r>
              <a:rPr lang="hu-HU" sz="1200" dirty="0"/>
              <a:t>az elutasító javaslatát írásban, részletesen meg kell indokolnia</a:t>
            </a:r>
            <a:r>
              <a:rPr lang="hu-HU" sz="1200" dirty="0" smtClean="0"/>
              <a:t>.</a:t>
            </a:r>
            <a:endParaRPr lang="hu-HU" sz="1200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1200" i="1" dirty="0" smtClean="0"/>
              <a:t>Nyilvános rész megindításakor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 smtClean="0"/>
              <a:t>2. EDHT döntés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 smtClean="0"/>
              <a:t>72</a:t>
            </a:r>
            <a:r>
              <a:rPr lang="hu-HU" sz="1200" b="1" dirty="0"/>
              <a:t>. </a:t>
            </a:r>
            <a:r>
              <a:rPr lang="hu-HU" sz="1200" b="1" dirty="0" smtClean="0"/>
              <a:t>§ </a:t>
            </a:r>
            <a:r>
              <a:rPr lang="hu-HU" sz="1200" dirty="0" smtClean="0"/>
              <a:t>(</a:t>
            </a:r>
            <a:r>
              <a:rPr lang="hu-HU" sz="1200" dirty="0"/>
              <a:t>1) A Bírálóbizottság írásban benyújtott és szóban kiegészített javaslata alapján az EDHT </a:t>
            </a:r>
            <a:r>
              <a:rPr lang="hu-HU" sz="1200" dirty="0" smtClean="0"/>
              <a:t>következő </a:t>
            </a:r>
            <a:r>
              <a:rPr lang="hu-HU" sz="1200" dirty="0"/>
              <a:t>ülésén titkos szavazással dönt az eljárás nyilvános részének megindításáról, vagy </a:t>
            </a:r>
            <a:r>
              <a:rPr lang="hu-HU" sz="1200" dirty="0" smtClean="0"/>
              <a:t>a </a:t>
            </a:r>
            <a:r>
              <a:rPr lang="hu-HU" sz="1200" dirty="0"/>
              <a:t>kérelem elutasításáról. Az elutasító döntést a határozatban részletesen indokolni kell. Az </a:t>
            </a:r>
            <a:r>
              <a:rPr lang="hu-HU" sz="1200" dirty="0" smtClean="0"/>
              <a:t>elutasító </a:t>
            </a:r>
            <a:r>
              <a:rPr lang="hu-HU" sz="1200" dirty="0"/>
              <a:t>döntés a habilitációs eljárást lezárja, indoklása nyilvános. </a:t>
            </a:r>
            <a:r>
              <a:rPr lang="hu-HU" sz="1200" dirty="0" smtClean="0"/>
              <a:t>(</a:t>
            </a:r>
            <a:r>
              <a:rPr lang="hu-HU" sz="1200" dirty="0"/>
              <a:t>2) Az EDHT titkára a testület döntése alapján 5 munkanapon belül értesíti a pályázót az </a:t>
            </a:r>
            <a:r>
              <a:rPr lang="hu-HU" sz="1200" dirty="0" smtClean="0"/>
              <a:t>eljárás </a:t>
            </a:r>
            <a:r>
              <a:rPr lang="hu-HU" sz="1200" dirty="0"/>
              <a:t>nyilvános részének megkezdéséről, vagy a kérelem elutasításáról</a:t>
            </a:r>
            <a:r>
              <a:rPr lang="hu-HU" sz="1200" dirty="0" smtClean="0"/>
              <a:t>. (</a:t>
            </a:r>
            <a:r>
              <a:rPr lang="hu-HU" sz="1200" dirty="0"/>
              <a:t>3) Elutasított kérelem esetén újabb eljárás ugyanazon tudományágban legközelebb </a:t>
            </a:r>
            <a:r>
              <a:rPr lang="hu-HU" sz="1200" b="1" dirty="0"/>
              <a:t>két év </a:t>
            </a:r>
            <a:r>
              <a:rPr lang="hu-HU" sz="1200" dirty="0" smtClean="0"/>
              <a:t>múlva</a:t>
            </a:r>
            <a:r>
              <a:rPr lang="hu-HU" sz="1200" dirty="0"/>
              <a:t>, legfeljebb egy alkalommal kezdeményezhető</a:t>
            </a:r>
            <a:r>
              <a:rPr lang="hu-HU" sz="12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/>
              <a:t>3. EDHT döntés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200" b="1" dirty="0"/>
              <a:t>75. § </a:t>
            </a:r>
            <a:r>
              <a:rPr lang="hu-HU" sz="1200" dirty="0"/>
              <a:t>(1) A habilitációs eljárás nyilvános részének lefolytatása után az EDHT ülésén a Bírálóbizottság írásban benyújtott és szóban kiegészített javaslatot tesz a habilitált doktor cím odaítélésére, vagy a kérelem elutasítására. Az elutasító döntést a határozatban részletesen indokolni kell. A pályázót a döntésről az EDHT titkára 5 munkanapon belül írásban értesíti.</a:t>
            </a:r>
          </a:p>
          <a:p>
            <a:pPr marL="0" indent="0">
              <a:lnSpc>
                <a:spcPct val="100000"/>
              </a:lnSpc>
              <a:buNone/>
            </a:pPr>
            <a:endParaRPr lang="hu-HU" sz="1400" dirty="0"/>
          </a:p>
          <a:p>
            <a:pPr marL="0" indent="0">
              <a:lnSpc>
                <a:spcPct val="100000"/>
              </a:lnSpc>
              <a:buNone/>
            </a:pP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698658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54968"/>
            <a:ext cx="9844132" cy="925439"/>
          </a:xfrm>
        </p:spPr>
        <p:txBody>
          <a:bodyPr>
            <a:normAutofit/>
          </a:bodyPr>
          <a:lstStyle/>
          <a:p>
            <a:r>
              <a:rPr lang="hu-HU" sz="2400" dirty="0"/>
              <a:t>Az EDHT elutasító döntése esetén követendő eljárás, illetve a pályázat visszavonása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51235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1800" b="1" dirty="0"/>
              <a:t>A benyújtott kérelmet a pályázó az eljárás nyilvános részének meghirdetése előtt visszavonhatja</a:t>
            </a:r>
            <a:r>
              <a:rPr lang="hu-HU" sz="1800" dirty="0"/>
              <a:t>. A visszavont kérelem a (3) bekezdésben foglalt korlátozások szempontjából nem tekinthető elutasított kérelemnek, de újabb habilitációs kérelem legkorábban csak </a:t>
            </a:r>
            <a:r>
              <a:rPr lang="hu-HU" sz="1800" b="1" dirty="0"/>
              <a:t>egy év </a:t>
            </a:r>
            <a:r>
              <a:rPr lang="hu-HU" sz="1800" dirty="0"/>
              <a:t>eltelte után nyújtható be</a:t>
            </a:r>
            <a:r>
              <a:rPr lang="hu-HU" sz="1800" dirty="0" smtClean="0"/>
              <a:t>.</a:t>
            </a:r>
            <a:endParaRPr lang="hu-HU" sz="18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u-HU" sz="1800" b="1" dirty="0" smtClean="0"/>
              <a:t>74</a:t>
            </a:r>
            <a:r>
              <a:rPr lang="hu-HU" sz="1800" b="1" dirty="0"/>
              <a:t>. § </a:t>
            </a:r>
            <a:r>
              <a:rPr lang="hu-HU" sz="1800" dirty="0"/>
              <a:t>(6) Ha a Bírálóbizottság állásfoglalásában valamely részértékelés sikertelensége miatt a pályázó habilitált doktori cím megszerzéséhez szükséges felkészültségét elégtelennek minősíti, a pályázó számára egy alkalommal, legkorábban egy év elteltével, de legfeljebb kettő éven belül lehetőséget kell biztosítani a habilitációs eljárás nyilvános részének megismétlésére. </a:t>
            </a:r>
            <a:endParaRPr lang="hu-HU" sz="1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hu-HU" sz="1800" dirty="0" smtClean="0"/>
              <a:t>A </a:t>
            </a:r>
            <a:r>
              <a:rPr lang="hu-HU" sz="1800" dirty="0"/>
              <a:t>nyilvános rész megismétlése esetén a pályázó új témakörben, új habilitációs előadás megtartására köteles. A második kísérlet sikertelensége esetén a Bírálóbizottság javaslatot tesz az EDHT-</a:t>
            </a:r>
            <a:r>
              <a:rPr lang="hu-HU" sz="1800" dirty="0" err="1"/>
              <a:t>nak</a:t>
            </a:r>
            <a:r>
              <a:rPr lang="hu-HU" sz="1800" dirty="0"/>
              <a:t> a kérelem elutasítására és az eljárás lezárására</a:t>
            </a:r>
            <a:r>
              <a:rPr lang="hu-HU" sz="1800" dirty="0" smtClean="0"/>
              <a:t>.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88152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43" y="190699"/>
            <a:ext cx="11801598" cy="648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4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Eljárásrendi összefoglaló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0020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smtClean="0"/>
              <a:t>1) </a:t>
            </a:r>
            <a:r>
              <a:rPr lang="hu-HU" sz="2400" dirty="0"/>
              <a:t>Összefoglaló táblázat az eljárás menetéről</a:t>
            </a:r>
            <a:endParaRPr lang="hu-H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2400" dirty="0" smtClean="0"/>
              <a:t>2) Jogszabályi és NKE belső szabályozási háttér</a:t>
            </a:r>
          </a:p>
          <a:p>
            <a:pPr marL="0" indent="0">
              <a:buNone/>
            </a:pPr>
            <a:r>
              <a:rPr lang="hu-HU" sz="2400" dirty="0" smtClean="0"/>
              <a:t>3) Habilitált doktori cím eljárási menete, fő lépései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44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2686" y="18264"/>
            <a:ext cx="11525973" cy="988939"/>
          </a:xfrm>
        </p:spPr>
        <p:txBody>
          <a:bodyPr>
            <a:normAutofit/>
          </a:bodyPr>
          <a:lstStyle/>
          <a:p>
            <a:r>
              <a:rPr lang="hu-HU" sz="3200" dirty="0" smtClean="0"/>
              <a:t>1) Összefoglaló eljárás menetével kapcsolatosan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116468"/>
              </p:ext>
            </p:extLst>
          </p:nvPr>
        </p:nvGraphicFramePr>
        <p:xfrm>
          <a:off x="843889" y="896476"/>
          <a:ext cx="1070008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0538">
                  <a:extLst>
                    <a:ext uri="{9D8B030D-6E8A-4147-A177-3AD203B41FA5}">
                      <a16:colId xmlns:a16="http://schemas.microsoft.com/office/drawing/2014/main" val="1175388395"/>
                    </a:ext>
                  </a:extLst>
                </a:gridCol>
                <a:gridCol w="5249546">
                  <a:extLst>
                    <a:ext uri="{9D8B030D-6E8A-4147-A177-3AD203B41FA5}">
                      <a16:colId xmlns:a16="http://schemas.microsoft.com/office/drawing/2014/main" val="2990150839"/>
                    </a:ext>
                  </a:extLst>
                </a:gridCol>
              </a:tblGrid>
              <a:tr h="352383">
                <a:tc>
                  <a:txBody>
                    <a:bodyPr/>
                    <a:lstStyle/>
                    <a:p>
                      <a:r>
                        <a:rPr lang="hu-HU" dirty="0" smtClean="0"/>
                        <a:t>eljárás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53955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r>
                        <a:rPr lang="hu-HU" dirty="0" smtClean="0"/>
                        <a:t>Pályázat</a:t>
                      </a:r>
                      <a:r>
                        <a:rPr lang="hu-HU" baseline="0" dirty="0" smtClean="0"/>
                        <a:t> leadása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folyamatos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347440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r>
                        <a:rPr lang="hu-HU" dirty="0" smtClean="0"/>
                        <a:t>EDHT előterjesztő kijelölése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trike="noStrike" dirty="0" smtClean="0">
                          <a:solidFill>
                            <a:schemeClr val="accent5"/>
                          </a:solidFill>
                        </a:rPr>
                        <a:t>Elnök Asszony javaslata alapján</a:t>
                      </a:r>
                      <a:endParaRPr lang="hu-HU" strike="noStrike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829315"/>
                  </a:ext>
                </a:extLst>
              </a:tr>
              <a:tr h="61667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1. EDHT döntés habilitációs</a:t>
                      </a:r>
                      <a:r>
                        <a:rPr lang="hu-HU" baseline="0" dirty="0" smtClean="0">
                          <a:solidFill>
                            <a:schemeClr val="tx1"/>
                          </a:solidFill>
                        </a:rPr>
                        <a:t> eljárás megindításáról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EDHT ülés függvénye</a:t>
                      </a:r>
                    </a:p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86774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Habitusvizsgálat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 nap EDHT üléstől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59602"/>
                  </a:ext>
                </a:extLst>
              </a:tr>
              <a:tr h="61667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2. EDHT döntés nyilvános rész megindításáról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EDHT ülés függvénye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800523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Nyilvános</a:t>
                      </a:r>
                      <a:r>
                        <a:rPr lang="hu-HU" baseline="0" dirty="0" smtClean="0">
                          <a:solidFill>
                            <a:schemeClr val="tx1"/>
                          </a:solidFill>
                        </a:rPr>
                        <a:t> előadás és vita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30 nap EDHT üléstől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317742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3. EDHT döntés cím odaítéléséről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EDHT ülés függvénye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566599"/>
                  </a:ext>
                </a:extLst>
              </a:tr>
              <a:tr h="352383">
                <a:tc>
                  <a:txBody>
                    <a:bodyPr/>
                    <a:lstStyle/>
                    <a:p>
                      <a:r>
                        <a:rPr lang="hu-HU" dirty="0" smtClean="0"/>
                        <a:t>Oklevél átvétele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Minden év március és november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065280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161247" y="5281897"/>
            <a:ext cx="81333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u="sng" dirty="0"/>
              <a:t>EDHSZ 82. § </a:t>
            </a:r>
            <a:r>
              <a:rPr lang="hu-HU" sz="1400" u="sng" dirty="0" smtClean="0"/>
              <a:t>3.) értelmében</a:t>
            </a:r>
            <a:r>
              <a:rPr lang="hu-HU" sz="1400" dirty="0" smtClean="0"/>
              <a:t>: a </a:t>
            </a:r>
            <a:r>
              <a:rPr lang="hu-HU" sz="1400" dirty="0"/>
              <a:t>habilitációs eljárások július-augusztus hónapban, valamint a december 15. és január </a:t>
            </a:r>
            <a:r>
              <a:rPr lang="hu-HU" sz="1400" dirty="0" smtClean="0"/>
              <a:t>5</a:t>
            </a:r>
            <a:r>
              <a:rPr lang="hu-HU" sz="1400" dirty="0"/>
              <a:t>. közötti időszakban szünetelnek.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106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78568"/>
            <a:ext cx="10515600" cy="712120"/>
          </a:xfrm>
        </p:spPr>
        <p:txBody>
          <a:bodyPr>
            <a:noAutofit/>
          </a:bodyPr>
          <a:lstStyle/>
          <a:p>
            <a:r>
              <a:rPr lang="hu-HU" sz="3200" dirty="0"/>
              <a:t>2</a:t>
            </a:r>
            <a:r>
              <a:rPr lang="hu-HU" sz="3200" dirty="0" smtClean="0"/>
              <a:t>) </a:t>
            </a:r>
            <a:r>
              <a:rPr lang="hu-HU" sz="3200" dirty="0"/>
              <a:t>Jogszabályi és NKE belső szabályozási háttér</a:t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000" b="1" dirty="0" smtClean="0"/>
              <a:t>Jogszabályok:</a:t>
            </a:r>
          </a:p>
          <a:p>
            <a:r>
              <a:rPr lang="hu-HU" sz="2000" dirty="0" smtClean="0">
                <a:hlinkClick r:id="rId2"/>
              </a:rPr>
              <a:t>A nemzeti felsőoktatásról szóló 2011</a:t>
            </a:r>
            <a:r>
              <a:rPr lang="hu-HU" sz="2000" dirty="0">
                <a:hlinkClick r:id="rId2"/>
              </a:rPr>
              <a:t>. évi CCIV. t</a:t>
            </a:r>
            <a:r>
              <a:rPr lang="hu-HU" sz="2000" dirty="0" smtClean="0">
                <a:hlinkClick r:id="rId2"/>
              </a:rPr>
              <a:t>örvény </a:t>
            </a:r>
            <a:r>
              <a:rPr lang="hu-HU" sz="2000" strike="sngStrike" dirty="0" smtClean="0">
                <a:hlinkClick r:id="rId2"/>
              </a:rPr>
              <a:t>a </a:t>
            </a:r>
            <a:r>
              <a:rPr lang="hu-HU" sz="2000" strike="sngStrike" dirty="0">
                <a:hlinkClick r:id="rId2"/>
              </a:rPr>
              <a:t>nemzeti </a:t>
            </a:r>
            <a:r>
              <a:rPr lang="hu-HU" sz="2000" strike="sngStrike" dirty="0" smtClean="0">
                <a:hlinkClick r:id="rId2"/>
              </a:rPr>
              <a:t>felsőoktatásról</a:t>
            </a:r>
            <a:r>
              <a:rPr lang="hu-HU" sz="2000" strike="sngStrike" dirty="0" smtClean="0"/>
              <a:t> </a:t>
            </a:r>
            <a:r>
              <a:rPr lang="hu-HU" sz="2000" dirty="0" smtClean="0"/>
              <a:t>(</a:t>
            </a:r>
            <a:r>
              <a:rPr lang="hu-HU" sz="2000" dirty="0" err="1" smtClean="0"/>
              <a:t>Nftv</a:t>
            </a:r>
            <a:r>
              <a:rPr lang="hu-HU" sz="2000" dirty="0" smtClean="0"/>
              <a:t>.);</a:t>
            </a:r>
            <a:endParaRPr lang="hu-HU" sz="2000" i="1" dirty="0" smtClean="0"/>
          </a:p>
          <a:p>
            <a:r>
              <a:rPr lang="hu-HU" sz="2000" i="1" dirty="0">
                <a:hlinkClick r:id="rId3"/>
              </a:rPr>
              <a:t>A</a:t>
            </a:r>
            <a:r>
              <a:rPr lang="pt-BR" sz="2000" i="1" dirty="0" smtClean="0">
                <a:hlinkClick r:id="rId3"/>
              </a:rPr>
              <a:t> </a:t>
            </a:r>
            <a:r>
              <a:rPr lang="pt-BR" sz="2000" i="1" dirty="0">
                <a:hlinkClick r:id="rId3"/>
              </a:rPr>
              <a:t>doktori </a:t>
            </a:r>
            <a:r>
              <a:rPr lang="pt-BR" sz="2000" i="1" dirty="0" smtClean="0">
                <a:hlinkClick r:id="rId3"/>
              </a:rPr>
              <a:t>iskolákról,</a:t>
            </a:r>
            <a:r>
              <a:rPr lang="hu-HU" sz="2000" i="1" dirty="0" smtClean="0">
                <a:hlinkClick r:id="rId3"/>
              </a:rPr>
              <a:t> </a:t>
            </a:r>
            <a:r>
              <a:rPr lang="pt-BR" sz="2000" i="1" dirty="0" smtClean="0">
                <a:hlinkClick r:id="rId3"/>
              </a:rPr>
              <a:t>a </a:t>
            </a:r>
            <a:r>
              <a:rPr lang="pt-BR" sz="2000" i="1" dirty="0">
                <a:hlinkClick r:id="rId3"/>
              </a:rPr>
              <a:t>doktori eljárások rendjéről és a </a:t>
            </a:r>
            <a:r>
              <a:rPr lang="pt-BR" sz="2000" i="1" dirty="0" smtClean="0">
                <a:hlinkClick r:id="rId3"/>
              </a:rPr>
              <a:t>habilitációról</a:t>
            </a:r>
            <a:r>
              <a:rPr lang="hu-HU" sz="2000" i="1" dirty="0" smtClean="0">
                <a:hlinkClick r:id="rId3"/>
              </a:rPr>
              <a:t> szóló 387/2012</a:t>
            </a:r>
            <a:r>
              <a:rPr lang="hu-HU" sz="2000" i="1" dirty="0">
                <a:hlinkClick r:id="rId3"/>
              </a:rPr>
              <a:t>. (XII. 19.) Korm. </a:t>
            </a:r>
            <a:r>
              <a:rPr lang="hu-HU" sz="2000" i="1" dirty="0" smtClean="0">
                <a:hlinkClick r:id="rId3"/>
              </a:rPr>
              <a:t>Rendelet</a:t>
            </a:r>
            <a:r>
              <a:rPr lang="hu-HU" sz="2000" i="1" dirty="0" smtClean="0"/>
              <a:t>;</a:t>
            </a:r>
          </a:p>
          <a:p>
            <a:r>
              <a:rPr lang="hu-HU" sz="2000" dirty="0" smtClean="0">
                <a:hlinkClick r:id="rId4"/>
              </a:rPr>
              <a:t>A </a:t>
            </a:r>
            <a:r>
              <a:rPr lang="hu-HU" sz="2000" dirty="0">
                <a:hlinkClick r:id="rId4"/>
              </a:rPr>
              <a:t>külföldi bizonyítványok és oklevelek </a:t>
            </a:r>
            <a:r>
              <a:rPr lang="hu-HU" sz="2000" dirty="0" smtClean="0">
                <a:hlinkClick r:id="rId4"/>
              </a:rPr>
              <a:t>elismeréséről szóló 2001. évi C. törvény</a:t>
            </a:r>
            <a:r>
              <a:rPr lang="hu-HU" sz="2000" dirty="0" smtClean="0"/>
              <a:t>;</a:t>
            </a:r>
          </a:p>
          <a:p>
            <a:r>
              <a:rPr lang="hu-HU" sz="2000" dirty="0" smtClean="0">
                <a:hlinkClick r:id="rId5"/>
              </a:rPr>
              <a:t>Az </a:t>
            </a:r>
            <a:r>
              <a:rPr lang="hu-HU" sz="2000" dirty="0">
                <a:hlinkClick r:id="rId5"/>
              </a:rPr>
              <a:t>idegennyelv-tudást igazoló államilag elismert nyelvvizsgáztatásról és a külföldön kiállított, idegennyelv-tudást igazoló nyelvvizsga-bizonyítványok Magyarországon történő </a:t>
            </a:r>
            <a:r>
              <a:rPr lang="hu-HU" sz="2000" dirty="0" smtClean="0">
                <a:hlinkClick r:id="rId5"/>
              </a:rPr>
              <a:t>honosításáról szóló 137/2008. (V. 16.) számú Korm. Rendelet</a:t>
            </a:r>
            <a:r>
              <a:rPr lang="hu-HU" sz="2000" dirty="0" smtClean="0"/>
              <a:t>;</a:t>
            </a:r>
            <a:endParaRPr lang="hu-HU" sz="2000" dirty="0"/>
          </a:p>
          <a:p>
            <a:pPr marL="0" indent="0">
              <a:buNone/>
            </a:pPr>
            <a:endParaRPr lang="hu-HU" sz="2000" b="1" dirty="0" smtClean="0"/>
          </a:p>
          <a:p>
            <a:pPr marL="0" indent="0">
              <a:buNone/>
            </a:pPr>
            <a:r>
              <a:rPr lang="hu-HU" sz="2000" b="1" dirty="0" smtClean="0"/>
              <a:t>NKE belső szabályzata:</a:t>
            </a:r>
          </a:p>
          <a:p>
            <a:r>
              <a:rPr lang="hu-HU" sz="2000" dirty="0" smtClean="0">
                <a:hlinkClick r:id="rId6"/>
              </a:rPr>
              <a:t>Egyetemi </a:t>
            </a:r>
            <a:r>
              <a:rPr lang="hu-HU" sz="2000" dirty="0">
                <a:hlinkClick r:id="rId6"/>
              </a:rPr>
              <a:t>Doktori és </a:t>
            </a:r>
            <a:r>
              <a:rPr lang="hu-HU" sz="2000" dirty="0" smtClean="0">
                <a:hlinkClick r:id="rId6"/>
              </a:rPr>
              <a:t>Habilitációs Szabályzat</a:t>
            </a:r>
            <a:r>
              <a:rPr lang="hu-HU" sz="2000" dirty="0" smtClean="0"/>
              <a:t>;</a:t>
            </a:r>
          </a:p>
          <a:p>
            <a:r>
              <a:rPr lang="hu-HU" sz="2000" dirty="0" smtClean="0">
                <a:hlinkClick r:id="rId7"/>
              </a:rPr>
              <a:t>Habilitációs minimumkövetelmények táblázat</a:t>
            </a:r>
            <a:r>
              <a:rPr lang="hu-HU" sz="2000" dirty="0" smtClean="0"/>
              <a:t>.</a:t>
            </a:r>
          </a:p>
          <a:p>
            <a:endParaRPr lang="hu-HU" dirty="0"/>
          </a:p>
          <a:p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11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716274"/>
              </p:ext>
            </p:extLst>
          </p:nvPr>
        </p:nvGraphicFramePr>
        <p:xfrm>
          <a:off x="207819" y="2053651"/>
          <a:ext cx="11779134" cy="4758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9134">
                  <a:extLst>
                    <a:ext uri="{9D8B030D-6E8A-4147-A177-3AD203B41FA5}">
                      <a16:colId xmlns:a16="http://schemas.microsoft.com/office/drawing/2014/main" val="117975917"/>
                    </a:ext>
                  </a:extLst>
                </a:gridCol>
              </a:tblGrid>
              <a:tr h="540540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solidFill>
                            <a:schemeClr val="tx1"/>
                          </a:solidFill>
                        </a:rPr>
                        <a:t>3)Habilitációs eljárás</a:t>
                      </a:r>
                      <a:r>
                        <a:rPr lang="hu-HU" sz="2800" baseline="0" dirty="0" smtClean="0">
                          <a:solidFill>
                            <a:schemeClr val="tx1"/>
                          </a:solidFill>
                        </a:rPr>
                        <a:t> menete</a:t>
                      </a:r>
                      <a:endParaRPr lang="hu-HU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004496"/>
                  </a:ext>
                </a:extLst>
              </a:tr>
              <a:tr h="617190">
                <a:tc>
                  <a:txBody>
                    <a:bodyPr/>
                    <a:lstStyle/>
                    <a:p>
                      <a:r>
                        <a:rPr lang="hu-HU" dirty="0" smtClean="0"/>
                        <a:t>Benyújtás előtt – tájékoztatás (útmutató), igazolások beszerzése, MTMT frissítése</a:t>
                      </a:r>
                      <a:endParaRPr lang="hu-H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206408"/>
                  </a:ext>
                </a:extLst>
              </a:tr>
              <a:tr h="61719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Kérelem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és p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ályázati dokumentáció benyújtása Tudományos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Ügyek Irodához (formai és teljesség ellenőrzés, esetleges hiánypótlási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felhívás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)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75908"/>
                  </a:ext>
                </a:extLst>
              </a:tr>
              <a:tr h="61719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A pályázat az </a:t>
                      </a:r>
                      <a:r>
                        <a:rPr lang="hu-HU" strike="noStrike" dirty="0" smtClean="0">
                          <a:solidFill>
                            <a:schemeClr val="bg2"/>
                          </a:solidFill>
                        </a:rPr>
                        <a:t>EDHT egy szakterületileg illetékes tagja 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általi tanulmányozása, majd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előterjesztése az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EDHT-</a:t>
                      </a:r>
                      <a:r>
                        <a:rPr lang="hu-HU" baseline="0" dirty="0" err="1" smtClean="0">
                          <a:solidFill>
                            <a:schemeClr val="bg2"/>
                          </a:solidFill>
                        </a:rPr>
                        <a:t>ban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 (javaslattétel</a:t>
                      </a:r>
                      <a:r>
                        <a:rPr lang="hu-HU" baseline="0" dirty="0" smtClean="0">
                          <a:solidFill>
                            <a:schemeClr val="bg2"/>
                          </a:solidFill>
                        </a:rPr>
                        <a:t> hivatalos bírálókra és a bírálóbizottság összetételére</a:t>
                      </a:r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) 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294988"/>
                  </a:ext>
                </a:extLst>
              </a:tr>
              <a:tr h="46416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Habitusvizsgálat – Bíráló Bizottság bírálata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85724"/>
                  </a:ext>
                </a:extLst>
              </a:tr>
              <a:tr h="46416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Habilitációs eljárás nyilvános részének megindítása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71328"/>
                  </a:ext>
                </a:extLst>
              </a:tr>
              <a:tr h="46416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Habilitációs nyilvános előadás és szakmai vita 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10725"/>
                  </a:ext>
                </a:extLst>
              </a:tr>
              <a:tr h="46416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Habilitált doktori cím odaítélése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007586"/>
                  </a:ext>
                </a:extLst>
              </a:tr>
              <a:tr h="464160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bg2"/>
                          </a:solidFill>
                        </a:rPr>
                        <a:t>Oklevél átvétele</a:t>
                      </a:r>
                      <a:endParaRPr lang="hu-HU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11467"/>
                  </a:ext>
                </a:extLst>
              </a:tr>
            </a:tbl>
          </a:graphicData>
        </a:graphic>
      </p:graphicFrame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788563"/>
              </p:ext>
            </p:extLst>
          </p:nvPr>
        </p:nvGraphicFramePr>
        <p:xfrm>
          <a:off x="3596274" y="234487"/>
          <a:ext cx="453357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393">
                  <a:extLst>
                    <a:ext uri="{9D8B030D-6E8A-4147-A177-3AD203B41FA5}">
                      <a16:colId xmlns:a16="http://schemas.microsoft.com/office/drawing/2014/main" val="3066256614"/>
                    </a:ext>
                  </a:extLst>
                </a:gridCol>
                <a:gridCol w="3400180">
                  <a:extLst>
                    <a:ext uri="{9D8B030D-6E8A-4147-A177-3AD203B41FA5}">
                      <a16:colId xmlns:a16="http://schemas.microsoft.com/office/drawing/2014/main" val="1754057735"/>
                    </a:ext>
                  </a:extLst>
                </a:gridCol>
              </a:tblGrid>
              <a:tr h="28839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Benyújtás előtt</a:t>
                      </a:r>
                      <a:endParaRPr lang="hu-H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143152"/>
                  </a:ext>
                </a:extLst>
              </a:tr>
              <a:tr h="28839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Pályázóhoz kötődő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88207"/>
                  </a:ext>
                </a:extLst>
              </a:tr>
              <a:tr h="28839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Testületekhez kötődő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622044"/>
                  </a:ext>
                </a:extLst>
              </a:tr>
              <a:tr h="50468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Habilitált doktori oklevél</a:t>
                      </a:r>
                      <a:r>
                        <a:rPr lang="hu-HU" baseline="0" dirty="0" smtClean="0"/>
                        <a:t> átvétele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287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hu-HU" dirty="0"/>
              <a:t>Benyújtás előtt </a:t>
            </a:r>
            <a:r>
              <a:rPr lang="hu-HU" dirty="0" smtClean="0"/>
              <a:t>– tájékoztatás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638"/>
          </a:xfrm>
        </p:spPr>
        <p:txBody>
          <a:bodyPr>
            <a:normAutofit/>
          </a:bodyPr>
          <a:lstStyle/>
          <a:p>
            <a:r>
              <a:rPr lang="hu-HU" sz="2000" dirty="0" smtClean="0"/>
              <a:t>NKE honlap</a:t>
            </a:r>
            <a:r>
              <a:rPr lang="hu-HU" sz="2000" dirty="0"/>
              <a:t>: </a:t>
            </a:r>
            <a:r>
              <a:rPr lang="hu-HU" sz="2000" dirty="0">
                <a:hlinkClick r:id="rId2"/>
              </a:rPr>
              <a:t>https://</a:t>
            </a:r>
            <a:r>
              <a:rPr lang="hu-HU" sz="2000" dirty="0" smtClean="0">
                <a:hlinkClick r:id="rId2"/>
              </a:rPr>
              <a:t>www.uni-nke.hu/tudomanyos-elet/habilitacio/a-habilitacio-alapjai/szabalyzatok</a:t>
            </a:r>
            <a:r>
              <a:rPr lang="hu-HU" sz="2000" dirty="0" smtClean="0"/>
              <a:t> </a:t>
            </a:r>
          </a:p>
          <a:p>
            <a:r>
              <a:rPr lang="hu-HU" sz="2000" dirty="0" smtClean="0"/>
              <a:t>Habilitációs minimumkövetelmények ellenőrzése – lásd habilitációs útmutató</a:t>
            </a:r>
          </a:p>
          <a:p>
            <a:r>
              <a:rPr lang="hu-HU" sz="2000" dirty="0" smtClean="0"/>
              <a:t>Az egyetemmel foglalkoztatási jogviszonyban álló pályázók a habilitációs </a:t>
            </a:r>
            <a:r>
              <a:rPr lang="hu-HU" sz="2000" dirty="0" smtClean="0">
                <a:solidFill>
                  <a:schemeClr val="accent5"/>
                </a:solidFill>
                <a:hlinkClick r:id="rId3"/>
              </a:rPr>
              <a:t>eljárási és jelentkezési díj* </a:t>
            </a:r>
            <a:r>
              <a:rPr lang="hu-HU" sz="2000" dirty="0" smtClean="0"/>
              <a:t>átvállalását kérelmezhetik az Egyetem Rektorától.</a:t>
            </a:r>
          </a:p>
          <a:p>
            <a:pPr marL="0" indent="0">
              <a:buNone/>
            </a:pPr>
            <a:endParaRPr lang="hu-HU" sz="2000" u="sng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hu-HU" sz="2000" u="sng" dirty="0" smtClean="0"/>
              <a:t>Tájékoztatás:</a:t>
            </a:r>
          </a:p>
          <a:p>
            <a:pPr marL="0" indent="0">
              <a:buNone/>
            </a:pPr>
            <a:r>
              <a:rPr lang="hu-HU" sz="2000" dirty="0" smtClean="0"/>
              <a:t>Tudományos Ügyek Iroda: Szilvási Simon, habilitációs eljárásokkal foglalkozó referens – formai kérdések,</a:t>
            </a:r>
          </a:p>
          <a:p>
            <a:pPr marL="0" indent="0">
              <a:buNone/>
            </a:pPr>
            <a:r>
              <a:rPr lang="hu-HU" sz="2000" i="1" dirty="0" smtClean="0"/>
              <a:t>Tel: 06 1 432 9000 mellék 20428, email: </a:t>
            </a:r>
            <a:r>
              <a:rPr lang="hu-HU" sz="2000" i="1" dirty="0" smtClean="0">
                <a:hlinkClick r:id="rId4"/>
              </a:rPr>
              <a:t>szilvasi.simon2@uni-nke.hu</a:t>
            </a:r>
            <a:endParaRPr lang="hu-HU" sz="2000" i="1" dirty="0" smtClean="0"/>
          </a:p>
          <a:p>
            <a:pPr marL="0" indent="0">
              <a:buNone/>
            </a:pPr>
            <a:endParaRPr lang="hu-HU" sz="2000" i="1" dirty="0"/>
          </a:p>
          <a:p>
            <a:pPr marL="0" indent="0">
              <a:buNone/>
            </a:pPr>
            <a:endParaRPr lang="hu-HU" sz="1000" i="1" dirty="0" smtClean="0"/>
          </a:p>
          <a:p>
            <a:pPr marL="0" indent="0">
              <a:buNone/>
            </a:pPr>
            <a:r>
              <a:rPr lang="hu-HU" sz="1000" i="1" dirty="0" smtClean="0"/>
              <a:t>*</a:t>
            </a:r>
            <a:r>
              <a:rPr lang="hu-HU" sz="1000" dirty="0" smtClean="0"/>
              <a:t> Megállapította </a:t>
            </a:r>
            <a:r>
              <a:rPr lang="hu-HU" sz="1000" dirty="0"/>
              <a:t>a 35/2019. sz. rektori utasítás</a:t>
            </a:r>
            <a:endParaRPr lang="hu-HU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19757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Pályázat benyújtása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72126"/>
            <a:ext cx="10515600" cy="4604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dirty="0" smtClean="0"/>
              <a:t>EDHSZ 69. §-</a:t>
            </a:r>
            <a:r>
              <a:rPr lang="hu-HU" sz="2000" dirty="0" err="1" smtClean="0"/>
              <a:t>ban</a:t>
            </a:r>
            <a:r>
              <a:rPr lang="hu-HU" sz="2000" dirty="0" smtClean="0"/>
              <a:t> foglaltak alapján:</a:t>
            </a:r>
            <a:endParaRPr lang="hu-HU" sz="2000" strike="sngStrike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/>
              <a:t>Elsősorban elektronikus úton a habilitációs útmutató alapján – </a:t>
            </a:r>
            <a:r>
              <a:rPr lang="hu-HU" sz="2000" dirty="0" smtClean="0">
                <a:hlinkClick r:id="rId2"/>
              </a:rPr>
              <a:t>szilvasi.simon2@uni-nke.hu</a:t>
            </a:r>
            <a:r>
              <a:rPr lang="hu-HU" sz="2000" dirty="0" smtClean="0"/>
              <a:t>  email címre történő megküldéssel;</a:t>
            </a:r>
          </a:p>
          <a:p>
            <a:pPr algn="just"/>
            <a:r>
              <a:rPr lang="hu-HU" sz="2000" dirty="0"/>
              <a:t>E</a:t>
            </a:r>
            <a:r>
              <a:rPr lang="hu-HU" sz="2000" dirty="0" smtClean="0"/>
              <a:t>gyeztetést követően 1 db nyomtatott spirálozott pályázati dokumentáció leadása (Ludovika Főépület I. emelet 125. iroda);</a:t>
            </a:r>
          </a:p>
          <a:p>
            <a:pPr algn="just"/>
            <a:r>
              <a:rPr lang="hu-HU" sz="2000" dirty="0" smtClean="0"/>
              <a:t>Átadás-átvételi nyomtatvány aláírása.</a:t>
            </a:r>
          </a:p>
          <a:p>
            <a:pPr marL="0" indent="0" algn="just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57275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77046"/>
            <a:ext cx="10551695" cy="2406315"/>
          </a:xfrm>
        </p:spPr>
        <p:txBody>
          <a:bodyPr>
            <a:normAutofit/>
          </a:bodyPr>
          <a:lstStyle/>
          <a:p>
            <a:r>
              <a:rPr lang="hu-HU" dirty="0"/>
              <a:t>A pályázat EDHT </a:t>
            </a:r>
            <a:r>
              <a:rPr lang="hu-HU" dirty="0" smtClean="0"/>
              <a:t>tag általi </a:t>
            </a:r>
            <a:r>
              <a:rPr lang="hu-HU" dirty="0"/>
              <a:t>előterjesztése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u="sng" dirty="0" smtClean="0"/>
              <a:t>EDHSZ </a:t>
            </a:r>
            <a:r>
              <a:rPr lang="pt-BR" sz="2000" u="sng" dirty="0" smtClean="0"/>
              <a:t>70</a:t>
            </a:r>
            <a:r>
              <a:rPr lang="pt-BR" sz="2000" u="sng" dirty="0"/>
              <a:t>. </a:t>
            </a:r>
            <a:r>
              <a:rPr lang="pt-BR" sz="2000" u="sng" dirty="0" smtClean="0"/>
              <a:t>§</a:t>
            </a:r>
            <a:r>
              <a:rPr lang="hu-HU" sz="2000" u="sng" dirty="0" smtClean="0"/>
              <a:t> értelmében</a:t>
            </a:r>
            <a:r>
              <a:rPr lang="hu-HU" sz="2000" dirty="0" smtClean="0"/>
              <a:t>: </a:t>
            </a:r>
            <a:r>
              <a:rPr lang="hu-HU" sz="2000" dirty="0"/>
              <a:t>a</a:t>
            </a:r>
            <a:r>
              <a:rPr lang="pt-BR" sz="2000" dirty="0" smtClean="0"/>
              <a:t> </a:t>
            </a:r>
            <a:r>
              <a:rPr lang="pt-BR" sz="2000" dirty="0"/>
              <a:t>habilitációs eljárás </a:t>
            </a:r>
            <a:r>
              <a:rPr lang="pt-BR" sz="2000" dirty="0" smtClean="0"/>
              <a:t>megindítása</a:t>
            </a:r>
            <a:endParaRPr lang="pt-BR" sz="2000" dirty="0"/>
          </a:p>
          <a:p>
            <a:endParaRPr lang="hu-HU" sz="2000" dirty="0" smtClean="0"/>
          </a:p>
          <a:p>
            <a:r>
              <a:rPr lang="hu-HU" sz="2000" dirty="0" smtClean="0"/>
              <a:t>EDHT tagok:</a:t>
            </a:r>
          </a:p>
          <a:p>
            <a:pPr marL="0" indent="0">
              <a:buNone/>
            </a:pPr>
            <a:r>
              <a:rPr lang="hu-HU" sz="2000" dirty="0">
                <a:hlinkClick r:id="rId2"/>
              </a:rPr>
              <a:t>https://</a:t>
            </a:r>
            <a:r>
              <a:rPr lang="hu-HU" sz="2000" dirty="0" smtClean="0">
                <a:hlinkClick r:id="rId2"/>
              </a:rPr>
              <a:t>www.uni-nke.hu/tudomanyos-elet/egyetemi-doktori-es-habilitacios-tanacs/bemutatkozas</a:t>
            </a:r>
            <a:endParaRPr lang="hu-HU" sz="2000" dirty="0" smtClean="0"/>
          </a:p>
          <a:p>
            <a:r>
              <a:rPr lang="hu-HU" sz="2000" dirty="0" smtClean="0"/>
              <a:t>A pályázatot az EDHT</a:t>
            </a:r>
            <a:r>
              <a:rPr lang="hu-HU" sz="2000" dirty="0" smtClean="0">
                <a:solidFill>
                  <a:srgbClr val="FF0000"/>
                </a:solidFill>
              </a:rPr>
              <a:t> </a:t>
            </a:r>
            <a:r>
              <a:rPr lang="hu-HU" sz="2000" dirty="0" smtClean="0"/>
              <a:t>szakterületileg illetékes tagja terjeszti elő a testületben és tesz javaslatot a hivatalos bírálók és a Bírálóbizottság</a:t>
            </a:r>
            <a:r>
              <a:rPr lang="hu-HU" sz="2000" dirty="0"/>
              <a:t> </a:t>
            </a:r>
            <a:r>
              <a:rPr lang="hu-HU" sz="2000" dirty="0" smtClean="0"/>
              <a:t>személyi összetételére (1. EDHT döntés)</a:t>
            </a:r>
          </a:p>
          <a:p>
            <a:r>
              <a:rPr lang="hu-HU" sz="2000" dirty="0" smtClean="0"/>
              <a:t>EDHT döntése után megindul a habilitációs eljárás, a TÜI felkéri a bizottság tagjait a habilitációs eljárás lefolytatására.</a:t>
            </a:r>
            <a:endParaRPr lang="hu-HU" sz="2000" strike="sngStrike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35901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7920" y="252562"/>
            <a:ext cx="10515600" cy="1144778"/>
          </a:xfrm>
        </p:spPr>
        <p:txBody>
          <a:bodyPr/>
          <a:lstStyle/>
          <a:p>
            <a:r>
              <a:rPr lang="hu-HU" dirty="0" smtClean="0"/>
              <a:t>Habitusvizsgálat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7920" y="1397340"/>
            <a:ext cx="10716388" cy="51629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400" u="sng" dirty="0" smtClean="0"/>
              <a:t>EDHSZ 71. § értelmében: </a:t>
            </a:r>
          </a:p>
          <a:p>
            <a:pPr marL="0" indent="0" algn="just">
              <a:buNone/>
            </a:pPr>
            <a:r>
              <a:rPr lang="hu-HU" sz="1400" dirty="0" smtClean="0"/>
              <a:t>a</a:t>
            </a:r>
            <a:r>
              <a:rPr lang="hu-HU" sz="1400" dirty="0"/>
              <a:t>) a Bírálóbizottság minden tagja áttanulmányozza a </a:t>
            </a:r>
            <a:r>
              <a:rPr lang="hu-HU" sz="1400" dirty="0" smtClean="0"/>
              <a:t>habilitációs </a:t>
            </a:r>
            <a:r>
              <a:rPr lang="hu-HU" sz="1400" dirty="0"/>
              <a:t>kérelem </a:t>
            </a:r>
            <a:r>
              <a:rPr lang="hu-HU" sz="1400" dirty="0" smtClean="0"/>
              <a:t>teljes </a:t>
            </a:r>
            <a:r>
              <a:rPr lang="hu-HU" sz="1400" dirty="0"/>
              <a:t>anyagát;</a:t>
            </a:r>
          </a:p>
          <a:p>
            <a:pPr marL="0" indent="0" algn="just">
              <a:buNone/>
            </a:pPr>
            <a:r>
              <a:rPr lang="hu-HU" sz="1400" dirty="0"/>
              <a:t>b) a két bíráló részletes bírálatot készít a pályázatról (az elutasító javaslatot </a:t>
            </a:r>
            <a:r>
              <a:rPr lang="hu-HU" sz="1400" dirty="0" smtClean="0"/>
              <a:t>részletesen </a:t>
            </a:r>
            <a:r>
              <a:rPr lang="hu-HU" sz="1400" dirty="0"/>
              <a:t>indokolni kell);</a:t>
            </a:r>
          </a:p>
          <a:p>
            <a:pPr marL="0" indent="0" algn="just">
              <a:buNone/>
            </a:pPr>
            <a:r>
              <a:rPr lang="hu-HU" sz="1400" dirty="0"/>
              <a:t>c) amennyiben az egyik bírálat elutasító, az EDHT egy harmadik bírálót kér fel</a:t>
            </a:r>
            <a:r>
              <a:rPr lang="hu-HU" sz="1400" dirty="0" smtClean="0"/>
              <a:t>.</a:t>
            </a:r>
            <a:endParaRPr lang="hu-HU" sz="1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1400" dirty="0" smtClean="0"/>
              <a:t>Két </a:t>
            </a:r>
            <a:r>
              <a:rPr lang="hu-HU" sz="1400" dirty="0"/>
              <a:t>pozitív bírálat esetén a </a:t>
            </a:r>
            <a:r>
              <a:rPr lang="hu-HU" sz="1400" dirty="0" smtClean="0"/>
              <a:t>Bírálóbizottság a </a:t>
            </a:r>
            <a:r>
              <a:rPr lang="hu-HU" sz="1400" dirty="0"/>
              <a:t>felkéréstől számított </a:t>
            </a:r>
            <a:r>
              <a:rPr lang="hu-HU" sz="1400" b="1" dirty="0"/>
              <a:t>60 napon belül </a:t>
            </a:r>
            <a:r>
              <a:rPr lang="hu-HU" sz="1400" dirty="0"/>
              <a:t>bírálóbizottsági ülésen értékeli a pályázó </a:t>
            </a:r>
            <a:r>
              <a:rPr lang="hu-HU" sz="1400" dirty="0" smtClean="0"/>
              <a:t> oktatói</a:t>
            </a:r>
            <a:r>
              <a:rPr lang="hu-HU" sz="1400" dirty="0"/>
              <a:t>, tudományos kutatói, szakmai </a:t>
            </a:r>
            <a:r>
              <a:rPr lang="hu-HU" sz="1400" dirty="0" smtClean="0"/>
              <a:t> alkotói </a:t>
            </a:r>
            <a:r>
              <a:rPr lang="hu-HU" sz="1400" dirty="0"/>
              <a:t>és tudományos-szakmai közéleti </a:t>
            </a:r>
            <a:r>
              <a:rPr lang="hu-HU" sz="1400" dirty="0" smtClean="0"/>
              <a:t>tevékenységét </a:t>
            </a:r>
            <a:r>
              <a:rPr lang="hu-HU" sz="1400" dirty="0"/>
              <a:t>és annak összhangját a habilitáció tudományágával</a:t>
            </a:r>
            <a:r>
              <a:rPr lang="hu-HU" sz="1400" dirty="0" smtClean="0"/>
              <a:t>;</a:t>
            </a:r>
            <a:r>
              <a:rPr lang="hu-HU" sz="1400" dirty="0"/>
              <a:t> </a:t>
            </a:r>
            <a:r>
              <a:rPr lang="hu-HU" sz="1400" dirty="0" smtClean="0"/>
              <a:t>a </a:t>
            </a:r>
            <a:r>
              <a:rPr lang="hu-HU" sz="1400" dirty="0"/>
              <a:t>habilitációs eljárás </a:t>
            </a:r>
            <a:r>
              <a:rPr lang="hu-HU" sz="1400" dirty="0" smtClean="0"/>
              <a:t>folytatódhat, amennyiben </a:t>
            </a:r>
            <a:r>
              <a:rPr lang="hu-HU" sz="1400" dirty="0"/>
              <a:t>a kapott pontszámok </a:t>
            </a:r>
            <a:r>
              <a:rPr lang="hu-HU" sz="1400" dirty="0" smtClean="0"/>
              <a:t>összege </a:t>
            </a:r>
            <a:r>
              <a:rPr lang="hu-HU" sz="1400" dirty="0"/>
              <a:t>eléri </a:t>
            </a:r>
            <a:r>
              <a:rPr lang="hu-HU" sz="1400" dirty="0" smtClean="0"/>
              <a:t>vagy meghaladja az </a:t>
            </a:r>
            <a:r>
              <a:rPr lang="hu-HU" sz="1400" dirty="0"/>
              <a:t>adható </a:t>
            </a:r>
            <a:r>
              <a:rPr lang="hu-HU" sz="1400" dirty="0" err="1"/>
              <a:t>összpontszám</a:t>
            </a:r>
            <a:r>
              <a:rPr lang="hu-HU" sz="1400" dirty="0"/>
              <a:t> 70 %-</a:t>
            </a:r>
            <a:r>
              <a:rPr lang="hu-HU" sz="1400" dirty="0" smtClean="0"/>
              <a:t>át.</a:t>
            </a:r>
            <a:endParaRPr lang="hu-HU" sz="1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1400" dirty="0"/>
              <a:t>A</a:t>
            </a:r>
            <a:r>
              <a:rPr lang="hu-HU" sz="1400" dirty="0" smtClean="0"/>
              <a:t> </a:t>
            </a:r>
            <a:r>
              <a:rPr lang="hu-HU" sz="1400" dirty="0"/>
              <a:t>pályázó által megadott témákból kiválasztva javaslatot tesz a habilitációs előadás </a:t>
            </a:r>
            <a:r>
              <a:rPr lang="hu-HU" sz="1400" dirty="0" smtClean="0"/>
              <a:t>és </a:t>
            </a:r>
            <a:r>
              <a:rPr lang="hu-HU" sz="1400" dirty="0"/>
              <a:t>a nyilvános vita témájára.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u-HU" sz="1400" dirty="0" smtClean="0"/>
              <a:t>A </a:t>
            </a:r>
            <a:r>
              <a:rPr lang="hu-HU" sz="1400" dirty="0"/>
              <a:t>Bírálóbizottságnak a habilitációs kérelem </a:t>
            </a:r>
            <a:r>
              <a:rPr lang="hu-HU" sz="1400" b="1" dirty="0"/>
              <a:t>elutasítására</a:t>
            </a:r>
            <a:r>
              <a:rPr lang="hu-HU" sz="1400" dirty="0"/>
              <a:t> akkor kell javaslatot tennie, </a:t>
            </a:r>
            <a:r>
              <a:rPr lang="hu-HU" sz="1400" dirty="0" smtClean="0"/>
              <a:t> amennyiben </a:t>
            </a:r>
            <a:r>
              <a:rPr lang="hu-HU" sz="1400" dirty="0"/>
              <a:t>kettő elutasító bírálat születik, vagy ha a pályázó a benyújtott dokumentumok </a:t>
            </a:r>
            <a:r>
              <a:rPr lang="hu-HU" sz="1400" dirty="0" smtClean="0"/>
              <a:t>alapján </a:t>
            </a:r>
            <a:r>
              <a:rPr lang="hu-HU" sz="1400" dirty="0"/>
              <a:t>nem felel meg a habilitációs követelményeknek, illetve ha a pályázó tudományos </a:t>
            </a:r>
            <a:r>
              <a:rPr lang="hu-HU" sz="1400" dirty="0" smtClean="0"/>
              <a:t>tevékenysége </a:t>
            </a:r>
            <a:r>
              <a:rPr lang="hu-HU" sz="1400" dirty="0"/>
              <a:t>nincs összhangban a kérelemben megjelölt tudományággal. </a:t>
            </a:r>
            <a:r>
              <a:rPr lang="hu-HU" sz="1400" dirty="0" smtClean="0"/>
              <a:t>A Bírálóbizottságnak </a:t>
            </a:r>
            <a:r>
              <a:rPr lang="hu-HU" sz="1400" dirty="0"/>
              <a:t>az elutasító javaslatát írásban, részletesen meg kell indokolnia.</a:t>
            </a:r>
          </a:p>
          <a:p>
            <a:pPr marL="0" indent="0" algn="just">
              <a:buNone/>
            </a:pPr>
            <a:endParaRPr lang="hu-HU" sz="1400" dirty="0" smtClean="0"/>
          </a:p>
        </p:txBody>
      </p:sp>
    </p:spTree>
    <p:extLst>
      <p:ext uri="{BB962C8B-B14F-4D97-AF65-F5344CB8AC3E}">
        <p14:creationId xmlns:p14="http://schemas.microsoft.com/office/powerpoint/2010/main" val="39378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2120</TotalTime>
  <Words>1465</Words>
  <Application>Microsoft Office PowerPoint</Application>
  <PresentationFormat>Szélesvásznú</PresentationFormat>
  <Paragraphs>112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Office-téma</vt:lpstr>
      <vt:lpstr>A habilitációs pályázat eljárásrendje</vt:lpstr>
      <vt:lpstr>Eljárásrendi összefoglaló felépítése</vt:lpstr>
      <vt:lpstr>1) Összefoglaló eljárás menetével kapcsolatosan</vt:lpstr>
      <vt:lpstr>2) Jogszabályi és NKE belső szabályozási háttér </vt:lpstr>
      <vt:lpstr>PowerPoint-bemutató</vt:lpstr>
      <vt:lpstr>Benyújtás előtt – tájékoztatás </vt:lpstr>
      <vt:lpstr>Pályázat benyújtása</vt:lpstr>
      <vt:lpstr>A pályázat EDHT tag általi előterjesztése </vt:lpstr>
      <vt:lpstr>Habitusvizsgálat</vt:lpstr>
      <vt:lpstr>Nyilvános előadás és szakmai vita</vt:lpstr>
      <vt:lpstr>Habilitált Doktori cím odaítélése és oklevél átvétele</vt:lpstr>
      <vt:lpstr>Az EDHT elutasító döntése esetén követendő eljárás, illetve a pályázat visszavonása</vt:lpstr>
      <vt:lpstr>Az EDHT elutasító döntése esetén követendő eljárás, illetve a pályázat visszavonása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Szilvási Simon</cp:lastModifiedBy>
  <cp:revision>149</cp:revision>
  <dcterms:created xsi:type="dcterms:W3CDTF">2020-01-30T10:32:07Z</dcterms:created>
  <dcterms:modified xsi:type="dcterms:W3CDTF">2024-07-01T09:20:38Z</dcterms:modified>
</cp:coreProperties>
</file>